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3"/>
  </p:notesMasterIdLst>
  <p:sldIdLst>
    <p:sldId id="284" r:id="rId8"/>
    <p:sldId id="299" r:id="rId9"/>
    <p:sldId id="256" r:id="rId10"/>
    <p:sldId id="257" r:id="rId11"/>
    <p:sldId id="280" r:id="rId12"/>
    <p:sldId id="267" r:id="rId13"/>
    <p:sldId id="258" r:id="rId14"/>
    <p:sldId id="259" r:id="rId15"/>
    <p:sldId id="270" r:id="rId16"/>
    <p:sldId id="275" r:id="rId17"/>
    <p:sldId id="269" r:id="rId18"/>
    <p:sldId id="300" r:id="rId19"/>
    <p:sldId id="281" r:id="rId20"/>
    <p:sldId id="658" r:id="rId21"/>
    <p:sldId id="260" r:id="rId22"/>
    <p:sldId id="840" r:id="rId23"/>
    <p:sldId id="261" r:id="rId24"/>
    <p:sldId id="262" r:id="rId25"/>
    <p:sldId id="842" r:id="rId26"/>
    <p:sldId id="770" r:id="rId27"/>
    <p:sldId id="282" r:id="rId28"/>
    <p:sldId id="263" r:id="rId29"/>
    <p:sldId id="279" r:id="rId30"/>
    <p:sldId id="265" r:id="rId31"/>
    <p:sldId id="26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>
      <p:cViewPr varScale="1">
        <p:scale>
          <a:sx n="63" d="100"/>
          <a:sy n="63" d="100"/>
        </p:scale>
        <p:origin x="13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C3FE1-3C76-4DB6-89CF-7BFC030DE94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64B61-2095-48DC-9700-C7E7A04F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6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27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94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11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74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853BA-BC84-4B9D-8789-B6B1E85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A7B7-1BC0-4670-A136-49C2CAB10897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17D03-6472-42E5-8D6E-B4C7B0B1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2986-7D5D-428C-A4DF-F2B6926F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C3643-C3E9-46E9-AAA4-D51FD2F8F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810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3FA8D-5D91-422F-ACD1-DDDA5C07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2C68-E858-41DC-8D08-65C650D1D767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E1181-0A4A-42EE-BFB7-2256BAE0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A83DB-141B-428E-95DF-019059F8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C7982-9F88-468D-8718-A98F3BED9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07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51CCC-754C-4CBF-9577-3A09BFEB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65D9-912E-4655-9036-C7000FED7299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022A8-09AF-4A95-8001-9C976009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CBBCF-A646-4804-A98B-C6846A18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44D9C-9D03-4AFC-950C-75A6D00BF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80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94A13E-01DE-4A1F-B459-6D81AE36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B476-02BA-4DBA-A053-635FC73B0F8E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0974A9-1E6D-465A-8B03-13A99D75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C57D23-C84C-4515-82D6-39645532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C206B-6216-4F9A-AB7F-3E2525FEB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07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923546-B883-4C6E-8D11-45B75146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59A5-0B80-4EE3-9D87-6E2FFE839E11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95A6DC-FCA0-48D4-98D6-09E2F3C9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73526F-9FF7-4EC8-AED4-43E40030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C79A8-D518-4ADA-BDA8-63F9E2DA8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183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E8FCC8-05F4-4F4F-909B-91E823C8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FCD4-D6A2-4882-9E7F-F0B3ABA4835D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594CE8-A6A8-4CA9-954B-31050820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D24D4A-3909-4181-87BA-E664F70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200EC-B857-498B-B2C0-2EFA7A143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552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D94269-F6F0-45EA-8A8B-5529621B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5958-93E0-435E-8498-1A45C377579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E599DC-4F58-4F23-B3CE-E0E505B4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AACA08-8389-411D-AAB6-92A232CD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87E71-6891-4B0F-8458-A5758F542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214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EE8B71-E6E4-4E5C-8E50-D91B0E05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2BA4-B9DB-4282-9C0B-8EB7222DB43B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D1DE76-5F4C-4D3B-BFFF-AC756F4A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8A74C2-3626-4E88-98E6-03DE201E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817C1-AF0F-435B-A314-DE02BC714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9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0C90CD-E10D-4630-87D8-AC62A067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8404-E920-46A1-A10D-979CED16EE05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226B21-518D-4576-AC79-7FA9EC57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78C9EB-EEB5-4B1C-9A90-F0C40E34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CB215-D9C1-41AB-9C59-9576E7C26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33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9A6B-4633-489C-BEBD-908FDC76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8B8B-2867-4CF5-8FF9-2E6E7874362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AB0C5-E2B3-4ABA-9503-9060297D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B32D6-875D-450C-B37D-33426FAA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B7DD-F8BF-4880-9560-19AD2FC79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327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14B87-6DA9-4718-9E6B-2B978C89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1979-DE57-47CF-9729-C3308EE04F5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649FB-5D83-4D0D-8B6F-32F27DBC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5020B-D391-42DC-B2B5-30BAA847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7DBC-7E04-4813-8BEF-3AE0D154F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294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99B7154-D2D1-4419-8145-7B620CC8811D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01F6806-3CDC-4866-A1E1-0E29486B6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4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6BA215E-DDC5-4276-B12D-3B0E251B531C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B861789-F254-49E4-A7DB-CC0842511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98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193F8EA-CB97-45FF-AAE3-0DCDB2CD1B3B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CEA04CE-AE8C-4373-9955-A2D0A074E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65817EF-C8FB-4435-9FE7-A37E6AD06185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A8B192D-AF3E-4383-A702-F37F33181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2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086C102-0033-420B-AC0A-E8A44AF9F5EE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6FCF077-0C95-4B3D-82CB-28EA2442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6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0FBAE12-190F-400B-9433-2E3CBFDBAB91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03BDD0B-DFB0-4A55-B804-E44A82118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77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E01CD1B-CCEA-46B0-B8AE-05CAF198354C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A45A1C6-6A46-4025-B8AB-9E1A8199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3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007F566-49C1-4762-A4B8-9ABEBB708A0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4519624-8122-4725-8477-3D520564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BDC206F-BC6B-4BCA-9608-535AD733D649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E855B1C-2972-40CA-885A-1D9D68BBE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3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9369015-AADC-408B-96C3-5A8B61C9D30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DC28013-AD03-4AD0-8D6E-E0175AC12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48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39B7368-17D2-4265-A19A-7CF90C9FFEF7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F7911E8-E844-4DD4-AC7E-E98E5D9C3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6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5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40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5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70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3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72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9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3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5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99B7154-D2D1-4419-8145-7B620CC8811D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F9CD290C-2217-4E18-AACA-7C5CD0D37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605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6BA215E-DDC5-4276-B12D-3B0E251B531C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E74D949D-3A78-431B-9B5F-9646B733E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754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193F8EA-CB97-45FF-AAE3-0DCDB2CD1B3B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C290CD3E-8A6A-46D6-A215-195BFF255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00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65817EF-C8FB-4435-9FE7-A37E6AD06185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AB5FB796-A2D9-4DCA-953D-EC762FFF4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63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086C102-0033-420B-AC0A-E8A44AF9F5EE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358A0747-8729-4CD5-BA3D-73B3C537D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24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0FBAE12-190F-400B-9433-2E3CBFDBAB91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083B0D88-125B-4C6E-9A23-E0970184B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1540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E01CD1B-CCEA-46B0-B8AE-05CAF198354C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BD5EADE6-D7A1-4689-AB11-45DF4D6D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4894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007F566-49C1-4762-A4B8-9ABEBB708A0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CEC025C5-6A95-4D1D-8485-663FC6487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375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BDC206F-BC6B-4BCA-9608-535AD733D649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DFAC0B94-3A40-4D0F-AA68-2BB2AAAC1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357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9369015-AADC-408B-96C3-5A8B61C9D30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BF5DE0FC-FF9C-45EC-8BC7-BDF2485C6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0075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39B7368-17D2-4265-A19A-7CF90C9FFEF7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AC3BEE49-B1B2-4F14-A63B-B730BD217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950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A5258B6-3037-49F8-8963-61565B813AFA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5B6B9330-CAB9-433F-8420-0FD660DE3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5082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B747006-B681-4319-BEAA-8F9F6BB099C1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0E4C1794-8AF7-4FA7-AF39-E4BF02A4B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21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D3CD399-4FEE-4332-9E2E-940F3C6D270E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46E86075-91A0-4A76-B15F-8C370EA7E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693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60F0EC3-13D2-40DF-9769-FB8460A935C1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E4DE6496-3849-429A-8E63-1B58DCDAD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74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91FD27B-D9AD-4B4B-B91D-F37B136B21C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493C3AA3-BA5C-484B-9C3A-CAD65FE12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57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E201C56-D606-4470-9D1E-99CD8A91430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CFE04148-C03B-4B64-A7F4-E611B50C7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0274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C68358A-9154-4202-A395-1BC831EB01B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3021085F-81C1-4E6C-83B6-A1760F646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94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E2A8238-5CD2-44E9-91D6-F63491389681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9E0CFF32-4A45-4DC2-82FE-FE6C65A05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435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5FD18F5-2109-4F5B-94A8-AD4FF89675CC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15E94B55-7F04-4ABE-AC08-27AE445A6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1573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B81CCAB-B71A-428F-BD91-DFC129390FC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5C232AEA-02FC-49F8-B67A-CCB9CE147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3067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84FF217-B0BC-4C3D-883C-73368E2764DC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A2DF82F9-37DB-4563-9E88-CA799C065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909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3CE5-C23A-4069-AAE4-15E30D9233FD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2B80-1FFB-4DF5-B5EF-D7EB8C86F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351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5A5C-E7E8-4618-9F08-9D7511DB1694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29E08-9AFF-4319-AA39-436C5A804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422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C993-C925-4D67-94A4-18871FC7E5D0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E496-FB8E-4269-9841-2F27BDC1D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29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3967-C648-4A30-A37F-21345A687797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92F7-5B30-413C-AC31-E11BA8335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8172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0" indent="0">
              <a:buNone/>
              <a:defRPr sz="1800" b="1"/>
            </a:lvl3pPr>
            <a:lvl4pPr marL="1371000" indent="0">
              <a:buNone/>
              <a:defRPr sz="1600" b="1"/>
            </a:lvl4pPr>
            <a:lvl5pPr marL="1828000" indent="0">
              <a:buNone/>
              <a:defRPr sz="1600" b="1"/>
            </a:lvl5pPr>
            <a:lvl6pPr marL="2285003" indent="0">
              <a:buNone/>
              <a:defRPr sz="1600" b="1"/>
            </a:lvl6pPr>
            <a:lvl7pPr marL="2742000" indent="0">
              <a:buNone/>
              <a:defRPr sz="1600" b="1"/>
            </a:lvl7pPr>
            <a:lvl8pPr marL="3199000" indent="0">
              <a:buNone/>
              <a:defRPr sz="1600" b="1"/>
            </a:lvl8pPr>
            <a:lvl9pPr marL="36560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0" indent="0">
              <a:buNone/>
              <a:defRPr sz="1800" b="1"/>
            </a:lvl3pPr>
            <a:lvl4pPr marL="1371000" indent="0">
              <a:buNone/>
              <a:defRPr sz="1600" b="1"/>
            </a:lvl4pPr>
            <a:lvl5pPr marL="1828000" indent="0">
              <a:buNone/>
              <a:defRPr sz="1600" b="1"/>
            </a:lvl5pPr>
            <a:lvl6pPr marL="2285003" indent="0">
              <a:buNone/>
              <a:defRPr sz="1600" b="1"/>
            </a:lvl6pPr>
            <a:lvl7pPr marL="2742000" indent="0">
              <a:buNone/>
              <a:defRPr sz="1600" b="1"/>
            </a:lvl7pPr>
            <a:lvl8pPr marL="3199000" indent="0">
              <a:buNone/>
              <a:defRPr sz="1600" b="1"/>
            </a:lvl8pPr>
            <a:lvl9pPr marL="36560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50F2-4327-4F67-A6D1-E6AFD29D8BA3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7309-7682-4EEC-8591-C5A207403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654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0E9E-E449-4AF2-9C4F-48EBF1E356FF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CFFE-DC34-4D34-A6AB-EE0C9260F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5449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A012-C6ED-4D82-841D-0453BCF83435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4DC5-19BA-4C08-8B02-AAC25A6F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592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200"/>
            </a:lvl2pPr>
            <a:lvl3pPr marL="914000" indent="0">
              <a:buNone/>
              <a:defRPr sz="1000"/>
            </a:lvl3pPr>
            <a:lvl4pPr marL="1371000" indent="0">
              <a:buNone/>
              <a:defRPr sz="900"/>
            </a:lvl4pPr>
            <a:lvl5pPr marL="1828000" indent="0">
              <a:buNone/>
              <a:defRPr sz="900"/>
            </a:lvl5pPr>
            <a:lvl6pPr marL="2285003" indent="0">
              <a:buNone/>
              <a:defRPr sz="900"/>
            </a:lvl6pPr>
            <a:lvl7pPr marL="2742000" indent="0">
              <a:buNone/>
              <a:defRPr sz="900"/>
            </a:lvl7pPr>
            <a:lvl8pPr marL="3199000" indent="0">
              <a:buNone/>
              <a:defRPr sz="900"/>
            </a:lvl8pPr>
            <a:lvl9pPr marL="36560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45EF-05E3-48C6-A03E-EC15FC7783A6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AF9F-8D5A-491E-8580-A94439EC7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0379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01" indent="0">
              <a:buNone/>
              <a:defRPr sz="2800"/>
            </a:lvl2pPr>
            <a:lvl3pPr marL="914000" indent="0">
              <a:buNone/>
              <a:defRPr sz="2400"/>
            </a:lvl3pPr>
            <a:lvl4pPr marL="1371000" indent="0">
              <a:buNone/>
              <a:defRPr sz="2000"/>
            </a:lvl4pPr>
            <a:lvl5pPr marL="1828000" indent="0">
              <a:buNone/>
              <a:defRPr sz="2000"/>
            </a:lvl5pPr>
            <a:lvl6pPr marL="2285003" indent="0">
              <a:buNone/>
              <a:defRPr sz="2000"/>
            </a:lvl6pPr>
            <a:lvl7pPr marL="2742000" indent="0">
              <a:buNone/>
              <a:defRPr sz="2000"/>
            </a:lvl7pPr>
            <a:lvl8pPr marL="3199000" indent="0">
              <a:buNone/>
              <a:defRPr sz="2000"/>
            </a:lvl8pPr>
            <a:lvl9pPr marL="365600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200"/>
            </a:lvl2pPr>
            <a:lvl3pPr marL="914000" indent="0">
              <a:buNone/>
              <a:defRPr sz="1000"/>
            </a:lvl3pPr>
            <a:lvl4pPr marL="1371000" indent="0">
              <a:buNone/>
              <a:defRPr sz="900"/>
            </a:lvl4pPr>
            <a:lvl5pPr marL="1828000" indent="0">
              <a:buNone/>
              <a:defRPr sz="900"/>
            </a:lvl5pPr>
            <a:lvl6pPr marL="2285003" indent="0">
              <a:buNone/>
              <a:defRPr sz="900"/>
            </a:lvl6pPr>
            <a:lvl7pPr marL="2742000" indent="0">
              <a:buNone/>
              <a:defRPr sz="900"/>
            </a:lvl7pPr>
            <a:lvl8pPr marL="3199000" indent="0">
              <a:buNone/>
              <a:defRPr sz="900"/>
            </a:lvl8pPr>
            <a:lvl9pPr marL="36560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52F4-B578-44E4-9A78-8D92BB67FE78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E006-0638-4667-A28C-B046106F9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513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3581-CB55-4E92-BC1E-60C8638ADBAD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1830-CC64-4CF7-BE50-7C1A7783F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763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085D-862E-499C-BE8B-7FD1C8592966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FD10-22E9-48FA-919A-FB8C34700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88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563258-BDC3-46E6-BE9F-105B470212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CF4F63D-9BA3-48B7-8373-0309FB7B72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D13AE-1050-471A-834B-26AFDBD82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DFF53E3-A706-4F72-A392-6172F310C21A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1B99D-F029-4C45-BE4E-641E864F4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A3BD-9751-4D29-AC6E-61D41491C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217A17-944C-483B-8C8F-AC822143C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3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0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0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0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0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D3B26-8DE3-489F-9B95-C815495F859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E0037-B7FA-49F3-9E12-068E0625F8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B808-67B4-4C50-9936-DE62E0BFEB1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63D3B26-8DE3-489F-9B95-C815495F8592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7D945E52-E118-48E3-9058-1BF225432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05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9FB29BC-0E1D-4FBF-8F8F-C116E11E4F06}" type="datetime1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8708ED5-FE7C-4166-A0BF-4C52304D6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5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0067AF5-79B3-40EF-B1AA-3805D2F7242E}" type="datetime1">
              <a:rPr lang="en-US" altLang="en-US"/>
              <a:pPr>
                <a:defRPr/>
              </a:pPr>
              <a:t>4/12/2021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5A07B-7432-457B-8430-CEA6C35F2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35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001" algn="ctr" defTabSz="4570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000" algn="ctr" defTabSz="4570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000" algn="ctr" defTabSz="4570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000" algn="ctr" defTabSz="4570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498" indent="-228502" algn="l" defTabSz="457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00" indent="-228502" algn="l" defTabSz="457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00" indent="-228502" algn="l" defTabSz="457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00" indent="-228502" algn="l" defTabSz="457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1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0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03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0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0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01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ACCEA4-A7C7-4F78-BE87-9538D4C7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555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7. Measurements of lightning electric and magnetic fields</a:t>
            </a:r>
          </a:p>
        </p:txBody>
      </p:sp>
    </p:spTree>
    <p:extLst>
      <p:ext uri="{BB962C8B-B14F-4D97-AF65-F5344CB8AC3E}">
        <p14:creationId xmlns:p14="http://schemas.microsoft.com/office/powerpoint/2010/main" val="158458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898781" cy="576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75CCE-DE7E-468B-975D-D380A2DABE36}"/>
              </a:ext>
            </a:extLst>
          </p:cNvPr>
          <p:cNvSpPr txBox="1"/>
          <p:nvPr/>
        </p:nvSpPr>
        <p:spPr>
          <a:xfrm>
            <a:off x="1877890" y="76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Elevated flat-plate antenna</a:t>
            </a:r>
          </a:p>
        </p:txBody>
      </p:sp>
    </p:spTree>
    <p:extLst>
      <p:ext uri="{BB962C8B-B14F-4D97-AF65-F5344CB8AC3E}">
        <p14:creationId xmlns:p14="http://schemas.microsoft.com/office/powerpoint/2010/main" val="252942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(a)</a:t>
            </a:r>
            <a:r>
              <a:rPr lang="en-US" sz="2800" b="1" dirty="0"/>
              <a:t> Flat-plate antenna flush with ground (</a:t>
            </a:r>
            <a:r>
              <a:rPr lang="en-US" sz="2800" b="1" dirty="0">
                <a:solidFill>
                  <a:srgbClr val="C00000"/>
                </a:solidFill>
              </a:rPr>
              <a:t>no field enhancement</a:t>
            </a:r>
            <a:r>
              <a:rPr lang="en-US" sz="2800" b="1" dirty="0"/>
              <a:t>), </a:t>
            </a:r>
            <a:r>
              <a:rPr lang="en-US" sz="2800" b="1" dirty="0">
                <a:solidFill>
                  <a:srgbClr val="0000FF"/>
                </a:solidFill>
              </a:rPr>
              <a:t>(b)</a:t>
            </a:r>
            <a:r>
              <a:rPr lang="en-US" sz="2800" b="1" dirty="0"/>
              <a:t> elevated flat-plate antenna, and </a:t>
            </a:r>
            <a:br>
              <a:rPr lang="en-US" sz="2800" b="1" dirty="0"/>
            </a:br>
            <a:r>
              <a:rPr lang="en-US" sz="2800" b="1" dirty="0">
                <a:solidFill>
                  <a:srgbClr val="0000FF"/>
                </a:solidFill>
              </a:rPr>
              <a:t>(c)</a:t>
            </a:r>
            <a:r>
              <a:rPr lang="en-US" sz="2800" b="1" dirty="0"/>
              <a:t> elevated flat-plate antenna on the top of building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15401" cy="371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238630"/>
            <a:ext cx="8229600" cy="1538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(a)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V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(G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𝐴𝜀</a:t>
            </a:r>
            <a:r>
              <a:rPr lang="en-US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/C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E  =  E/K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flush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and  hence 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K</a:t>
            </a:r>
            <a:r>
              <a:rPr lang="en-US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flush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factor.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(b) and (c)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K V</a:t>
            </a:r>
            <a:r>
              <a:rPr lang="en-US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  <a:p>
            <a:endParaRPr lang="en-US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flush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found theoretically, G</a:t>
            </a:r>
            <a:r>
              <a:rPr lang="en-US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experimentally, and G</a:t>
            </a:r>
            <a:r>
              <a:rPr lang="en-US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numerically.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150482"/>
            <a:ext cx="180242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 = K</a:t>
            </a:r>
            <a:r>
              <a:rPr lang="en-US" sz="2000" b="1" baseline="-25000" dirty="0"/>
              <a:t>flush</a:t>
            </a:r>
            <a:r>
              <a:rPr lang="en-US" sz="2000" b="1" dirty="0"/>
              <a:t> V</a:t>
            </a:r>
            <a:r>
              <a:rPr lang="en-US" sz="2000" b="1" baseline="-25000" dirty="0"/>
              <a:t>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245380"/>
            <a:ext cx="2057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V</a:t>
            </a:r>
            <a:r>
              <a:rPr lang="en-US" sz="2000" b="1" baseline="-25000" dirty="0">
                <a:solidFill>
                  <a:prstClr val="black"/>
                </a:solidFill>
              </a:rPr>
              <a:t>out </a:t>
            </a:r>
            <a:r>
              <a:rPr lang="en-US" sz="2000" dirty="0"/>
              <a:t> </a:t>
            </a:r>
            <a:r>
              <a:rPr lang="en-US" sz="2000" b="1" dirty="0"/>
              <a:t>=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/>
              <a:t>A</a:t>
            </a:r>
            <a:r>
              <a:rPr lang="el-GR" sz="2000" b="1" dirty="0">
                <a:latin typeface="Arial" pitchFamily="34" charset="0"/>
                <a:ea typeface="SimSun" pitchFamily="2" charset="-122"/>
                <a:cs typeface="Arial" pitchFamily="34" charset="0"/>
              </a:rPr>
              <a:t>ε</a:t>
            </a:r>
            <a:r>
              <a:rPr lang="en-US" sz="2000" b="1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r>
              <a:rPr lang="en-US" sz="2000" b="1" dirty="0"/>
              <a:t>/C) 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343400"/>
            <a:ext cx="2590800" cy="76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5352598-E8C2-4BBA-AE0B-B2EB4A3E8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89608"/>
              </p:ext>
            </p:extLst>
          </p:nvPr>
        </p:nvGraphicFramePr>
        <p:xfrm>
          <a:off x="165217" y="75405"/>
          <a:ext cx="8813565" cy="6539170"/>
        </p:xfrm>
        <a:graphic>
          <a:graphicData uri="http://schemas.openxmlformats.org/drawingml/2006/table">
            <a:tbl>
              <a:tblPr/>
              <a:tblGrid>
                <a:gridCol w="3693160">
                  <a:extLst>
                    <a:ext uri="{9D8B030D-6E8A-4147-A177-3AD203B41FA5}">
                      <a16:colId xmlns:a16="http://schemas.microsoft.com/office/drawing/2014/main" val="3299324496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579937957"/>
                    </a:ext>
                  </a:extLst>
                </a:gridCol>
                <a:gridCol w="1044718">
                  <a:extLst>
                    <a:ext uri="{9D8B030D-6E8A-4147-A177-3AD203B41FA5}">
                      <a16:colId xmlns:a16="http://schemas.microsoft.com/office/drawing/2014/main" val="575999817"/>
                    </a:ext>
                  </a:extLst>
                </a:gridCol>
                <a:gridCol w="1030345">
                  <a:extLst>
                    <a:ext uri="{9D8B030D-6E8A-4147-A177-3AD203B41FA5}">
                      <a16:colId xmlns:a16="http://schemas.microsoft.com/office/drawing/2014/main" val="3350238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02567482"/>
                    </a:ext>
                  </a:extLst>
                </a:gridCol>
                <a:gridCol w="1053982">
                  <a:extLst>
                    <a:ext uri="{9D8B030D-6E8A-4147-A177-3AD203B41FA5}">
                      <a16:colId xmlns:a16="http://schemas.microsoft.com/office/drawing/2014/main" val="1416958395"/>
                    </a:ext>
                  </a:extLst>
                </a:gridCol>
              </a:tblGrid>
              <a:tr h="85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0740" algn="ctr"/>
                        </a:tabLs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Sections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Lectures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HW Due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Canvas</a:t>
                      </a: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Honor-lock</a:t>
                      </a: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Section in Course Packet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Chapter/Sections in Text (FOL)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638353"/>
                  </a:ext>
                </a:extLst>
              </a:tr>
              <a:tr h="5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Calculation of lightning electromagnetic fields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HW6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 App. 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248369"/>
                  </a:ext>
                </a:extLst>
              </a:tr>
              <a:tr h="350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Modeling of lightning processes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6	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80142"/>
                  </a:ext>
                </a:extLst>
              </a:tr>
              <a:tr h="622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Measurements of lightning electric and magnetic fields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792285"/>
                  </a:ext>
                </a:extLst>
              </a:tr>
              <a:tr h="5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Lightning locating systems and lightning protection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06081"/>
                  </a:ext>
                </a:extLst>
              </a:tr>
              <a:tr h="383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1-9,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App. 1-4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602189"/>
                  </a:ext>
                </a:extLst>
              </a:tr>
              <a:tr h="775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Exam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Honorlock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Apr. 28 (W)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12:30-2:30 p.m.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1-9, App. 1-4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88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19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227A2-B4F1-4FB1-A801-33BEB5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5A1C6-6A46-4025-B8AB-9E1A819958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0CFBF-2A7D-4F21-8681-48970072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20" y="-1"/>
            <a:ext cx="690693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792F0C-DBA4-41F5-97F0-E8D115802194}"/>
              </a:ext>
            </a:extLst>
          </p:cNvPr>
          <p:cNvSpPr txBox="1"/>
          <p:nvPr/>
        </p:nvSpPr>
        <p:spPr>
          <a:xfrm>
            <a:off x="6681434" y="428177"/>
            <a:ext cx="240335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 to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= 1 kV/m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= 0.5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Recorder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2.5 V (±5 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1 M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30 pF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parameters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and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C = (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ε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AE/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V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out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lvl="0"/>
            <a:r>
              <a:rPr lang="el-GR" sz="2400" b="1" dirty="0">
                <a:solidFill>
                  <a:srgbClr val="C00000"/>
                </a:solidFill>
              </a:rPr>
              <a:t>Δ</a:t>
            </a:r>
            <a:r>
              <a:rPr lang="en-US" sz="2400" b="1" dirty="0">
                <a:solidFill>
                  <a:srgbClr val="C00000"/>
                </a:solidFill>
              </a:rPr>
              <a:t>t &lt;&lt; R</a:t>
            </a:r>
            <a:r>
              <a:rPr lang="en-US" sz="2400" b="1" baseline="-25000" dirty="0">
                <a:solidFill>
                  <a:srgbClr val="C00000"/>
                </a:solidFill>
              </a:rPr>
              <a:t>in</a:t>
            </a:r>
            <a:r>
              <a:rPr lang="en-US" sz="2400" b="1" dirty="0">
                <a:solidFill>
                  <a:srgbClr val="C00000"/>
                </a:solidFill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62400"/>
            <a:ext cx="1143000" cy="5334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8523" y="5219699"/>
            <a:ext cx="914400" cy="4572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0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~AUT0013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91" y="647700"/>
            <a:ext cx="4632325" cy="609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73059" name="Picture 3" descr="str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5" name="Line 9"/>
          <p:cNvSpPr>
            <a:spLocks noChangeShapeType="1"/>
          </p:cNvSpPr>
          <p:nvPr/>
        </p:nvSpPr>
        <p:spPr bwMode="auto">
          <a:xfrm>
            <a:off x="1066800" y="304800"/>
            <a:ext cx="8077200" cy="0"/>
          </a:xfrm>
          <a:prstGeom prst="line">
            <a:avLst/>
          </a:prstGeom>
          <a:noFill/>
          <a:ln w="19050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1" tIns="45700" rIns="91401" bIns="4570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3066" name="Rectangle 11"/>
          <p:cNvSpPr>
            <a:spLocks noChangeArrowheads="1"/>
          </p:cNvSpPr>
          <p:nvPr/>
        </p:nvSpPr>
        <p:spPr bwMode="auto">
          <a:xfrm>
            <a:off x="762000" y="0"/>
            <a:ext cx="409008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0" rIns="91401" bIns="457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   </a:t>
            </a:r>
          </a:p>
        </p:txBody>
      </p:sp>
      <p:sp>
        <p:nvSpPr>
          <p:cNvPr id="173067" name="Rectangle 12"/>
          <p:cNvSpPr>
            <a:spLocks noChangeArrowheads="1"/>
          </p:cNvSpPr>
          <p:nvPr/>
        </p:nvSpPr>
        <p:spPr bwMode="auto">
          <a:xfrm>
            <a:off x="8382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0" rIns="91401" bIns="45700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93DB806-1908-4C06-9BEF-09FFF98795B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3068" name="Rectangle 13"/>
          <p:cNvSpPr>
            <a:spLocks noChangeArrowheads="1"/>
          </p:cNvSpPr>
          <p:nvPr/>
        </p:nvSpPr>
        <p:spPr bwMode="auto">
          <a:xfrm>
            <a:off x="762000" y="1689100"/>
            <a:ext cx="3429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0" rIns="91401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Typical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measured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vertical electric field intensity (left column) and azimuthal magnetic flux density (right column) waveforms for first (solid line) and subsequent (dashed line) return strokes at distances of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1, 2, 5, 10, 15, 50, and 200 km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 Adapted from Lin et al. (1979).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8231" y="439615"/>
            <a:ext cx="4703885" cy="618978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-1"/>
            <a:ext cx="8915400" cy="402349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4303413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(a) Illustration of the principle of operation of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electric field mill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. Adapted from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Bazelyan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Raizer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(2000).  (b) Electric field mill operating at Camp Blanding, Florida. Photograph by Joseph Howard.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752600"/>
            <a:ext cx="990600" cy="914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900" y="381000"/>
            <a:ext cx="1981200" cy="381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str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0" descr="largeBlueW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1600"/>
            <a:ext cx="1600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18"/>
          <p:cNvSpPr>
            <a:spLocks noChangeShapeType="1"/>
          </p:cNvSpPr>
          <p:nvPr/>
        </p:nvSpPr>
        <p:spPr bwMode="auto">
          <a:xfrm>
            <a:off x="1066800" y="381000"/>
            <a:ext cx="8077200" cy="0"/>
          </a:xfrm>
          <a:prstGeom prst="line">
            <a:avLst/>
          </a:prstGeom>
          <a:noFill/>
          <a:ln w="19050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593" name="Rectangle 13"/>
          <p:cNvSpPr>
            <a:spLocks noChangeArrowheads="1"/>
          </p:cNvSpPr>
          <p:nvPr/>
        </p:nvSpPr>
        <p:spPr bwMode="auto">
          <a:xfrm>
            <a:off x="838200" y="6586538"/>
            <a:ext cx="5730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4DCF0B-ECA2-4AA0-8511-0BBD963182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438150" y="432535"/>
            <a:ext cx="8458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Vertical electric field,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E(t),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measurements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inside or in the immediate vicinity of the lightning channel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current,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I(t),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measurements at the channel base can be used to estimate power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per unit length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P(t) = E(t) I(t),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as a function of time. Integrating this power over time, we can estimate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lightning input energy per unit length,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W(t)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</a:p>
        </p:txBody>
      </p:sp>
      <p:graphicFrame>
        <p:nvGraphicFramePr>
          <p:cNvPr id="67595" name="Object 12"/>
          <p:cNvGraphicFramePr>
            <a:graphicFrameLocks noChangeAspect="1"/>
          </p:cNvGraphicFramePr>
          <p:nvPr/>
        </p:nvGraphicFramePr>
        <p:xfrm>
          <a:off x="6016626" y="2206625"/>
          <a:ext cx="2532063" cy="1564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1400" imgH="685800" progId="Equation.DSMT4">
                  <p:embed/>
                </p:oleObj>
              </mc:Choice>
              <mc:Fallback>
                <p:oleObj name="Equation" r:id="rId5" imgW="1041400" imgH="685800" progId="Equation.DSMT4">
                  <p:embed/>
                  <p:pic>
                    <p:nvPicPr>
                      <p:cNvPr id="6759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6" y="2206625"/>
                        <a:ext cx="2532063" cy="156404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596" name="Group 13"/>
          <p:cNvGrpSpPr>
            <a:grpSpLocks/>
          </p:cNvGrpSpPr>
          <p:nvPr/>
        </p:nvGrpSpPr>
        <p:grpSpPr bwMode="auto">
          <a:xfrm>
            <a:off x="2438400" y="3983038"/>
            <a:ext cx="1057275" cy="306387"/>
            <a:chOff x="2736" y="2610"/>
            <a:chExt cx="720" cy="222"/>
          </a:xfrm>
        </p:grpSpPr>
        <p:sp>
          <p:nvSpPr>
            <p:cNvPr id="67613" name="Oval 14"/>
            <p:cNvSpPr>
              <a:spLocks noChangeArrowheads="1"/>
            </p:cNvSpPr>
            <p:nvPr/>
          </p:nvSpPr>
          <p:spPr bwMode="auto">
            <a:xfrm>
              <a:off x="2832" y="2688"/>
              <a:ext cx="480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7614" name="Rectangle 15"/>
            <p:cNvSpPr>
              <a:spLocks noChangeArrowheads="1"/>
            </p:cNvSpPr>
            <p:nvPr/>
          </p:nvSpPr>
          <p:spPr bwMode="auto">
            <a:xfrm>
              <a:off x="2736" y="2610"/>
              <a:ext cx="72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67597" name="Oval 16"/>
          <p:cNvSpPr>
            <a:spLocks noChangeArrowheads="1"/>
          </p:cNvSpPr>
          <p:nvPr/>
        </p:nvSpPr>
        <p:spPr bwMode="auto">
          <a:xfrm>
            <a:off x="2579688" y="2505075"/>
            <a:ext cx="704850" cy="198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7598" name="Line 17"/>
          <p:cNvSpPr>
            <a:spLocks noChangeShapeType="1"/>
          </p:cNvSpPr>
          <p:nvPr/>
        </p:nvSpPr>
        <p:spPr bwMode="auto">
          <a:xfrm>
            <a:off x="2579688" y="2595563"/>
            <a:ext cx="0" cy="158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599" name="Line 18"/>
          <p:cNvSpPr>
            <a:spLocks noChangeShapeType="1"/>
          </p:cNvSpPr>
          <p:nvPr/>
        </p:nvSpPr>
        <p:spPr bwMode="auto">
          <a:xfrm>
            <a:off x="3284538" y="2595563"/>
            <a:ext cx="0" cy="158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600" name="Line 19"/>
          <p:cNvSpPr>
            <a:spLocks noChangeShapeType="1"/>
          </p:cNvSpPr>
          <p:nvPr/>
        </p:nvSpPr>
        <p:spPr bwMode="auto">
          <a:xfrm>
            <a:off x="2932113" y="3495675"/>
            <a:ext cx="0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601" name="Line 20"/>
          <p:cNvSpPr>
            <a:spLocks noChangeShapeType="1"/>
          </p:cNvSpPr>
          <p:nvPr/>
        </p:nvSpPr>
        <p:spPr bwMode="auto">
          <a:xfrm>
            <a:off x="3641725" y="3508375"/>
            <a:ext cx="0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602" name="Line 21"/>
          <p:cNvSpPr>
            <a:spLocks noChangeShapeType="1"/>
          </p:cNvSpPr>
          <p:nvPr/>
        </p:nvSpPr>
        <p:spPr bwMode="auto">
          <a:xfrm>
            <a:off x="2932113" y="4421188"/>
            <a:ext cx="704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603" name="Text Box 22"/>
          <p:cNvSpPr txBox="1">
            <a:spLocks noChangeArrowheads="1"/>
          </p:cNvSpPr>
          <p:nvPr/>
        </p:nvSpPr>
        <p:spPr bwMode="auto">
          <a:xfrm>
            <a:off x="3605213" y="3306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E(t)</a:t>
            </a:r>
          </a:p>
        </p:txBody>
      </p:sp>
      <p:sp>
        <p:nvSpPr>
          <p:cNvPr id="67604" name="Text Box 23"/>
          <p:cNvSpPr txBox="1">
            <a:spLocks noChangeArrowheads="1"/>
          </p:cNvSpPr>
          <p:nvPr/>
        </p:nvSpPr>
        <p:spPr bwMode="auto">
          <a:xfrm>
            <a:off x="2516188" y="32972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I(t)</a:t>
            </a:r>
          </a:p>
        </p:txBody>
      </p:sp>
      <p:sp>
        <p:nvSpPr>
          <p:cNvPr id="67605" name="Text Box 24"/>
          <p:cNvSpPr txBox="1">
            <a:spLocks noChangeArrowheads="1"/>
          </p:cNvSpPr>
          <p:nvPr/>
        </p:nvSpPr>
        <p:spPr bwMode="auto">
          <a:xfrm>
            <a:off x="3265488" y="2438400"/>
            <a:ext cx="23936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Lightning channel</a:t>
            </a:r>
          </a:p>
        </p:txBody>
      </p:sp>
      <p:sp>
        <p:nvSpPr>
          <p:cNvPr id="67606" name="Text Box 25"/>
          <p:cNvSpPr txBox="1">
            <a:spLocks noChangeArrowheads="1"/>
          </p:cNvSpPr>
          <p:nvPr/>
        </p:nvSpPr>
        <p:spPr bwMode="auto">
          <a:xfrm>
            <a:off x="3157538" y="4367213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</a:t>
            </a:r>
          </a:p>
        </p:txBody>
      </p:sp>
      <p:sp>
        <p:nvSpPr>
          <p:cNvPr id="67607" name="Rectangle 27"/>
          <p:cNvSpPr>
            <a:spLocks noChangeArrowheads="1"/>
          </p:cNvSpPr>
          <p:nvPr/>
        </p:nvSpPr>
        <p:spPr bwMode="auto">
          <a:xfrm>
            <a:off x="533400" y="4805363"/>
            <a:ext cx="84582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Lightning input energy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is needed in a number of areas including the estimation of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NO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produced by lightning,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evaluation of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lightning shock-wave effects,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and testing of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thunder generation theories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</a:t>
            </a:r>
          </a:p>
        </p:txBody>
      </p:sp>
      <p:sp>
        <p:nvSpPr>
          <p:cNvPr id="67608" name="Rectangle 28"/>
          <p:cNvSpPr>
            <a:spLocks noChangeArrowheads="1"/>
          </p:cNvSpPr>
          <p:nvPr/>
        </p:nvSpPr>
        <p:spPr bwMode="auto">
          <a:xfrm>
            <a:off x="1006475" y="0"/>
            <a:ext cx="732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101D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Estimation of Input Energy in Rocket-Triggered Lightning Strokes</a:t>
            </a:r>
          </a:p>
        </p:txBody>
      </p:sp>
      <p:sp>
        <p:nvSpPr>
          <p:cNvPr id="67612" name="Text Box 33"/>
          <p:cNvSpPr txBox="1">
            <a:spLocks noChangeArrowheads="1"/>
          </p:cNvSpPr>
          <p:nvPr/>
        </p:nvSpPr>
        <p:spPr bwMode="auto">
          <a:xfrm>
            <a:off x="685800" y="6089650"/>
            <a:ext cx="1809750" cy="260350"/>
          </a:xfrm>
          <a:prstGeom prst="rect">
            <a:avLst/>
          </a:prstGeom>
          <a:solidFill>
            <a:schemeClr val="accent5">
              <a:lumMod val="20000"/>
              <a:lumOff val="80000"/>
              <a:alpha val="25882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4726" y="3841747"/>
            <a:ext cx="251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R(t) = E(t)/I(t)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r(t) = [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π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R(t)]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-1/2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1" y="5943600"/>
            <a:ext cx="851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Resistance per unit length,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R(t)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, and channel radius,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r(t)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can be also estimated.</a:t>
            </a:r>
          </a:p>
        </p:txBody>
      </p:sp>
    </p:spTree>
    <p:extLst>
      <p:ext uri="{BB962C8B-B14F-4D97-AF65-F5344CB8AC3E}">
        <p14:creationId xmlns:p14="http://schemas.microsoft.com/office/powerpoint/2010/main" val="115540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319907"/>
            <a:ext cx="7121485" cy="402349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" y="4952762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Illustration of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Pockels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effect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. Adapted from Miki et al. (2002).</a:t>
            </a:r>
          </a:p>
        </p:txBody>
      </p:sp>
    </p:spTree>
    <p:extLst>
      <p:ext uri="{BB962C8B-B14F-4D97-AF65-F5344CB8AC3E}">
        <p14:creationId xmlns:p14="http://schemas.microsoft.com/office/powerpoint/2010/main" val="233381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4392" y="80810"/>
            <a:ext cx="5502208" cy="510079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5165229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Schematic representation of experimental setup used to measure two components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electric field 01-1.6 m from the lightning channel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with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Pockels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sensors. Adapted from Miki et al. (2002).</a:t>
            </a:r>
          </a:p>
        </p:txBody>
      </p:sp>
    </p:spTree>
    <p:extLst>
      <p:ext uri="{BB962C8B-B14F-4D97-AF65-F5344CB8AC3E}">
        <p14:creationId xmlns:p14="http://schemas.microsoft.com/office/powerpoint/2010/main" val="4502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tr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Line 6"/>
          <p:cNvSpPr>
            <a:spLocks noChangeShapeType="1"/>
          </p:cNvSpPr>
          <p:nvPr/>
        </p:nvSpPr>
        <p:spPr bwMode="auto">
          <a:xfrm>
            <a:off x="1447800" y="6586538"/>
            <a:ext cx="65278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564" name="Line 7"/>
          <p:cNvSpPr>
            <a:spLocks noChangeShapeType="1"/>
          </p:cNvSpPr>
          <p:nvPr/>
        </p:nvSpPr>
        <p:spPr bwMode="auto">
          <a:xfrm>
            <a:off x="1992313" y="6715125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565" name="Oval 8"/>
          <p:cNvSpPr>
            <a:spLocks noChangeArrowheads="1"/>
          </p:cNvSpPr>
          <p:nvPr/>
        </p:nvSpPr>
        <p:spPr bwMode="auto">
          <a:xfrm rot="5400000">
            <a:off x="1411288" y="6548438"/>
            <a:ext cx="74612" cy="74612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6566" name="Oval 9"/>
          <p:cNvSpPr>
            <a:spLocks noChangeArrowheads="1"/>
          </p:cNvSpPr>
          <p:nvPr/>
        </p:nvSpPr>
        <p:spPr bwMode="auto">
          <a:xfrm rot="5400000">
            <a:off x="1944687" y="6677026"/>
            <a:ext cx="74613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6567" name="Picture 10" descr="largeBlueW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1600"/>
            <a:ext cx="1600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Line 18"/>
          <p:cNvSpPr>
            <a:spLocks noChangeShapeType="1"/>
          </p:cNvSpPr>
          <p:nvPr/>
        </p:nvSpPr>
        <p:spPr bwMode="auto">
          <a:xfrm>
            <a:off x="1066800" y="381000"/>
            <a:ext cx="8077200" cy="0"/>
          </a:xfrm>
          <a:prstGeom prst="line">
            <a:avLst/>
          </a:prstGeom>
          <a:noFill/>
          <a:ln w="19050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569" name="Rectangle 13"/>
          <p:cNvSpPr>
            <a:spLocks noChangeArrowheads="1"/>
          </p:cNvSpPr>
          <p:nvPr/>
        </p:nvSpPr>
        <p:spPr bwMode="auto">
          <a:xfrm>
            <a:off x="838200" y="6586538"/>
            <a:ext cx="5730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B40AE-FFA5-429C-9B36-9500A717105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914400" y="14288"/>
            <a:ext cx="7361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01D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Electric Fields in the Immediate Vicinity of the Lightning Channel</a:t>
            </a:r>
          </a:p>
        </p:txBody>
      </p:sp>
      <p:sp>
        <p:nvSpPr>
          <p:cNvPr id="66571" name="Text Box 23"/>
          <p:cNvSpPr txBox="1">
            <a:spLocks noChangeArrowheads="1"/>
          </p:cNvSpPr>
          <p:nvPr/>
        </p:nvSpPr>
        <p:spPr bwMode="auto">
          <a:xfrm>
            <a:off x="454818" y="471486"/>
            <a:ext cx="86201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Vertical and horizontal (radial) components of electric field in the immediate vicinity (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within 0.1 to 1.6 m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) of the triggered-lightning channel were measured with </a:t>
            </a:r>
            <a:r>
              <a:rPr kumimoji="0" lang="en-US" alt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Pockels</a:t>
            </a: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sensors</a:t>
            </a: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at Camp Blanding, Florida, in 2000 (</a:t>
            </a: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Miki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et al., 2002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pic>
        <p:nvPicPr>
          <p:cNvPr id="66572" name="Picture 24" descr="2001JD001087-f3BOTTO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485902"/>
            <a:ext cx="72802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981993" y="1343028"/>
            <a:ext cx="2137064" cy="783119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56" tIns="40078" rIns="80156" bIns="4007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7024254" y="1343028"/>
            <a:ext cx="723208" cy="1491612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56" tIns="40078" rIns="80156" bIns="4007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7832" y="2534832"/>
            <a:ext cx="237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2-meter strike rod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424844" y="2759825"/>
            <a:ext cx="532013" cy="1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56" tIns="40078" rIns="80156" bIns="4007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131" y="5569042"/>
            <a:ext cx="127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Rocket launcher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181" y="4138504"/>
            <a:ext cx="268501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Pockels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sensor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KDP (KH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) crystal 20 kV/m – 5 MV/m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50 Hz – 1 MHz</a:t>
            </a:r>
          </a:p>
        </p:txBody>
      </p:sp>
    </p:spTree>
    <p:extLst>
      <p:ext uri="{BB962C8B-B14F-4D97-AF65-F5344CB8AC3E}">
        <p14:creationId xmlns:p14="http://schemas.microsoft.com/office/powerpoint/2010/main" val="202371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5352598-E8C2-4BBA-AE0B-B2EB4A3E8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17659"/>
              </p:ext>
            </p:extLst>
          </p:nvPr>
        </p:nvGraphicFramePr>
        <p:xfrm>
          <a:off x="165217" y="75405"/>
          <a:ext cx="8813565" cy="6539170"/>
        </p:xfrm>
        <a:graphic>
          <a:graphicData uri="http://schemas.openxmlformats.org/drawingml/2006/table">
            <a:tbl>
              <a:tblPr/>
              <a:tblGrid>
                <a:gridCol w="3693160">
                  <a:extLst>
                    <a:ext uri="{9D8B030D-6E8A-4147-A177-3AD203B41FA5}">
                      <a16:colId xmlns:a16="http://schemas.microsoft.com/office/drawing/2014/main" val="3299324496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579937957"/>
                    </a:ext>
                  </a:extLst>
                </a:gridCol>
                <a:gridCol w="1044718">
                  <a:extLst>
                    <a:ext uri="{9D8B030D-6E8A-4147-A177-3AD203B41FA5}">
                      <a16:colId xmlns:a16="http://schemas.microsoft.com/office/drawing/2014/main" val="575999817"/>
                    </a:ext>
                  </a:extLst>
                </a:gridCol>
                <a:gridCol w="1030345">
                  <a:extLst>
                    <a:ext uri="{9D8B030D-6E8A-4147-A177-3AD203B41FA5}">
                      <a16:colId xmlns:a16="http://schemas.microsoft.com/office/drawing/2014/main" val="3350238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02567482"/>
                    </a:ext>
                  </a:extLst>
                </a:gridCol>
                <a:gridCol w="1053982">
                  <a:extLst>
                    <a:ext uri="{9D8B030D-6E8A-4147-A177-3AD203B41FA5}">
                      <a16:colId xmlns:a16="http://schemas.microsoft.com/office/drawing/2014/main" val="1416958395"/>
                    </a:ext>
                  </a:extLst>
                </a:gridCol>
              </a:tblGrid>
              <a:tr h="85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0740" algn="ctr"/>
                        </a:tabLs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Sections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Lectures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HW Due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Canvas</a:t>
                      </a: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Honor-lock</a:t>
                      </a: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Section in Course Packet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Chapter/Sections in Text (FOL)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638353"/>
                  </a:ext>
                </a:extLst>
              </a:tr>
              <a:tr h="5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Calculation of lightning electromagnetic fields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HW6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 App. 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248369"/>
                  </a:ext>
                </a:extLst>
              </a:tr>
              <a:tr h="350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Modeling of lightning processes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6	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80142"/>
                  </a:ext>
                </a:extLst>
              </a:tr>
              <a:tr h="622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Measurements of lightning electric and magnetic fields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792285"/>
                  </a:ext>
                </a:extLst>
              </a:tr>
              <a:tr h="5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Lightning locating systems and lightning protection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06081"/>
                  </a:ext>
                </a:extLst>
              </a:tr>
              <a:tr h="383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1-9,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App. 1-4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602189"/>
                  </a:ext>
                </a:extLst>
              </a:tr>
              <a:tr h="775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Exam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Honorlock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Apr. 28 (W)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12:30-2:30 p.m.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1-9, App. 1-4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88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79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4" descr="str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8" name="Line 18"/>
          <p:cNvSpPr>
            <a:spLocks noChangeShapeType="1"/>
          </p:cNvSpPr>
          <p:nvPr/>
        </p:nvSpPr>
        <p:spPr bwMode="auto">
          <a:xfrm>
            <a:off x="1066800" y="381000"/>
            <a:ext cx="8077200" cy="0"/>
          </a:xfrm>
          <a:prstGeom prst="line">
            <a:avLst/>
          </a:prstGeom>
          <a:noFill/>
          <a:ln w="19050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3529" name="Rectangle 13"/>
          <p:cNvSpPr>
            <a:spLocks noChangeArrowheads="1"/>
          </p:cNvSpPr>
          <p:nvPr/>
        </p:nvSpPr>
        <p:spPr bwMode="auto">
          <a:xfrm>
            <a:off x="838200" y="6586538"/>
            <a:ext cx="5730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39238A-69E6-47BA-ADAC-CBC3209341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3530" name="Rectangle 28"/>
          <p:cNvSpPr>
            <a:spLocks noChangeArrowheads="1"/>
          </p:cNvSpPr>
          <p:nvPr/>
        </p:nvSpPr>
        <p:spPr bwMode="auto">
          <a:xfrm>
            <a:off x="1054100" y="-27037"/>
            <a:ext cx="732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01D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Estimation of Input Energy in Rocket-Triggered Lightning Strokes</a:t>
            </a:r>
          </a:p>
        </p:txBody>
      </p:sp>
      <p:pic>
        <p:nvPicPr>
          <p:cNvPr id="363531" name="Picture 31" descr="13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3439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32" name="Rectangle 32"/>
          <p:cNvSpPr>
            <a:spLocks noChangeArrowheads="1"/>
          </p:cNvSpPr>
          <p:nvPr/>
        </p:nvSpPr>
        <p:spPr bwMode="auto">
          <a:xfrm>
            <a:off x="476250" y="5788918"/>
            <a:ext cx="8477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Flash 0013, stroke 1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a) Vertical electric field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10 cm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from the lightning channel attachment point, b) current at the channel base, c) power per unit channel length, d) energy per unit channel length. Adapted from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Jayakumar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et al. (2006)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</a:p>
        </p:txBody>
      </p:sp>
      <p:sp>
        <p:nvSpPr>
          <p:cNvPr id="363533" name="Text Box 33"/>
          <p:cNvSpPr txBox="1">
            <a:spLocks noChangeArrowheads="1"/>
          </p:cNvSpPr>
          <p:nvPr/>
        </p:nvSpPr>
        <p:spPr bwMode="auto">
          <a:xfrm>
            <a:off x="8058150" y="1004888"/>
            <a:ext cx="581025" cy="214312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3534" name="Text Box 34"/>
          <p:cNvSpPr txBox="1">
            <a:spLocks noChangeArrowheads="1"/>
          </p:cNvSpPr>
          <p:nvPr/>
        </p:nvSpPr>
        <p:spPr bwMode="auto">
          <a:xfrm>
            <a:off x="8096250" y="2281238"/>
            <a:ext cx="581025" cy="214312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3535" name="Text Box 35"/>
          <p:cNvSpPr txBox="1">
            <a:spLocks noChangeArrowheads="1"/>
          </p:cNvSpPr>
          <p:nvPr/>
        </p:nvSpPr>
        <p:spPr bwMode="auto">
          <a:xfrm>
            <a:off x="8086725" y="3567113"/>
            <a:ext cx="504825" cy="214312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3536" name="Text Box 36"/>
          <p:cNvSpPr txBox="1">
            <a:spLocks noChangeArrowheads="1"/>
          </p:cNvSpPr>
          <p:nvPr/>
        </p:nvSpPr>
        <p:spPr bwMode="auto">
          <a:xfrm>
            <a:off x="8105775" y="4891088"/>
            <a:ext cx="504825" cy="214312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3537" name="Text Box 37"/>
          <p:cNvSpPr txBox="1">
            <a:spLocks noChangeArrowheads="1"/>
          </p:cNvSpPr>
          <p:nvPr/>
        </p:nvSpPr>
        <p:spPr bwMode="auto">
          <a:xfrm>
            <a:off x="7389537" y="941358"/>
            <a:ext cx="1337226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a) E-Field</a:t>
            </a:r>
          </a:p>
        </p:txBody>
      </p:sp>
      <p:sp>
        <p:nvSpPr>
          <p:cNvPr id="363538" name="Text Box 38"/>
          <p:cNvSpPr txBox="1">
            <a:spLocks noChangeArrowheads="1"/>
          </p:cNvSpPr>
          <p:nvPr/>
        </p:nvSpPr>
        <p:spPr bwMode="auto">
          <a:xfrm>
            <a:off x="7298226" y="2224362"/>
            <a:ext cx="1423788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b) Current</a:t>
            </a:r>
          </a:p>
        </p:txBody>
      </p:sp>
      <p:sp>
        <p:nvSpPr>
          <p:cNvPr id="363539" name="Text Box 39"/>
          <p:cNvSpPr txBox="1">
            <a:spLocks noChangeArrowheads="1"/>
          </p:cNvSpPr>
          <p:nvPr/>
        </p:nvSpPr>
        <p:spPr bwMode="auto">
          <a:xfrm>
            <a:off x="7455725" y="3522566"/>
            <a:ext cx="12620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c) Power </a:t>
            </a:r>
          </a:p>
        </p:txBody>
      </p:sp>
      <p:sp>
        <p:nvSpPr>
          <p:cNvPr id="363540" name="Text Box 40"/>
          <p:cNvSpPr txBox="1">
            <a:spLocks noChangeArrowheads="1"/>
          </p:cNvSpPr>
          <p:nvPr/>
        </p:nvSpPr>
        <p:spPr bwMode="auto">
          <a:xfrm>
            <a:off x="7350043" y="4808441"/>
            <a:ext cx="1367682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d) Energy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0035" y="3119538"/>
            <a:ext cx="123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0.5 GW/m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(peak)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0035" y="4459069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3 kJ/m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(at 46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μ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s)</a:t>
            </a:r>
          </a:p>
        </p:txBody>
      </p:sp>
      <p:sp>
        <p:nvSpPr>
          <p:cNvPr id="4" name="Oval 3"/>
          <p:cNvSpPr/>
          <p:nvPr/>
        </p:nvSpPr>
        <p:spPr>
          <a:xfrm>
            <a:off x="1733203" y="951813"/>
            <a:ext cx="706582" cy="336580"/>
          </a:xfrm>
          <a:prstGeom prst="ellipse">
            <a:avLst/>
          </a:prstGeom>
          <a:noFill/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59825" y="941359"/>
            <a:ext cx="1064030" cy="347034"/>
          </a:xfrm>
          <a:prstGeom prst="ellipse">
            <a:avLst/>
          </a:prstGeom>
          <a:noFill/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9207" y="2959696"/>
            <a:ext cx="586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R(t) = 5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Ω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/m, r(t) = 3 mm at power peak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= 10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S/m) </a:t>
            </a:r>
          </a:p>
        </p:txBody>
      </p:sp>
    </p:spTree>
    <p:extLst>
      <p:ext uri="{BB962C8B-B14F-4D97-AF65-F5344CB8AC3E}">
        <p14:creationId xmlns:p14="http://schemas.microsoft.com/office/powerpoint/2010/main" val="229903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838200"/>
            <a:ext cx="8921261" cy="2362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5138" y="3508131"/>
            <a:ext cx="86106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Norton equivalent circuit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of electric field antenna shown along with the integrating capacitance and the input impedance of recorder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usually C&gt;&gt;C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and C&gt;&gt;C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). Drawing by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Potao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Sun.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out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= (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ε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AE/C)  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&gt;&gt;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1/(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1524000" cy="990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638800"/>
            <a:ext cx="4953000" cy="762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559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77859" y="96654"/>
            <a:ext cx="5315274" cy="510079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5536049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Illustration of the principle of operation of the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loop antenna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. Drawing by </a:t>
            </a:r>
            <a:r>
              <a:rPr lang="en-US" sz="28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Potao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 Sun.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169" y="228600"/>
            <a:ext cx="9048939" cy="252464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1869" y="2819400"/>
            <a:ext cx="88392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Thevenin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equivalent circuit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of magnetic field antenna shown along with the integrating circuit and the input impedance of recorder (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C&gt;&gt;C</a:t>
            </a:r>
            <a:r>
              <a:rPr lang="en-US" sz="2800" b="1" baseline="-250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</a:t>
            </a:r>
            <a:r>
              <a:rPr lang="en-US" sz="2800" b="1" baseline="-250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= AB</a:t>
            </a:r>
            <a:r>
              <a:rPr lang="en-US" sz="2800" b="1" baseline="-250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/(RC),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if the following 3 conditions are met: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 &gt;&gt; </a:t>
            </a:r>
            <a:r>
              <a:rPr lang="el-GR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ω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 (</a:t>
            </a:r>
            <a:r>
              <a:rPr lang="el-GR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ω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&lt;&lt; R/L, upper frequency response), 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</a:t>
            </a:r>
            <a:r>
              <a:rPr lang="en-US" sz="2400" baseline="-250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&gt;&gt; R (C discharges through R, not R</a:t>
            </a:r>
            <a:r>
              <a:rPr lang="en-US" sz="2400" baseline="-250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),  and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3)   R &gt;&gt; 1/(</a:t>
            </a:r>
            <a:r>
              <a:rPr lang="el-GR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ω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C) (</a:t>
            </a:r>
            <a:r>
              <a:rPr lang="el-GR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ω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&gt;&gt; 1/(RC),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lower frequency </a:t>
            </a:r>
            <a:r>
              <a:rPr lang="en-US" sz="240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response).</a:t>
            </a:r>
            <a:endParaRPr lang="en-US" sz="2400" dirty="0">
              <a:solidFill>
                <a:srgbClr val="C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en-US" sz="2400" b="1" dirty="0">
              <a:solidFill>
                <a:srgbClr val="C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                                      </a:t>
            </a:r>
            <a:endParaRPr lang="en-US" dirty="0">
              <a:solidFill>
                <a:srgbClr val="C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186806"/>
            <a:ext cx="1371600" cy="10668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869" y="4501991"/>
            <a:ext cx="2704722" cy="533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931" y="2209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 =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6389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1219200"/>
            <a:ext cx="8991597" cy="252464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" y="4458829"/>
            <a:ext cx="883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Norton equivalent circuit 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of magnetic field antenna shown along with the integrating circuit and the input impedance of recorder. Drawing by </a:t>
            </a:r>
            <a:r>
              <a:rPr lang="en-US" sz="28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Potao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 Sun.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286000"/>
            <a:ext cx="1066800" cy="838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76200"/>
            <a:ext cx="8114506" cy="5334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5297029"/>
            <a:ext cx="883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Loop antenna with single-ended output 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developed by George </a:t>
            </a:r>
            <a:r>
              <a:rPr lang="en-US" sz="28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Schnetzer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. (a) Schematic diagram; (b) </a:t>
            </a:r>
            <a:r>
              <a:rPr lang="en-US" sz="28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Thevenin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 equivalent circuit. Drawing by </a:t>
            </a:r>
            <a:r>
              <a:rPr lang="en-US" sz="28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Potao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 Sun.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54" y="1143000"/>
            <a:ext cx="8904838" cy="2286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3854" y="4343400"/>
            <a:ext cx="861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Illustration of the principle of operation of the flat-plate antenna. (a) Antenna without external circuit. (b) Antenna with external integrating capacitor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C&gt;&gt;C</a:t>
            </a:r>
            <a:r>
              <a:rPr kumimoji="0" lang="en-US" sz="2800" b="1" i="0" u="none" strike="noStrike" kern="1200" cap="none" spc="0" normalizeH="0" baseline="-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. Drawing by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Potao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Sun.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6200" y="2514600"/>
            <a:ext cx="7620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83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838200"/>
            <a:ext cx="8921261" cy="2362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5138" y="3508131"/>
            <a:ext cx="86106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Norton equivalent circuit 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of electric field antenna shown along with the integrating capacitance and the input impedance of recorder (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usually C&gt;&gt;C</a:t>
            </a:r>
            <a:r>
              <a:rPr lang="en-US" sz="2800" b="1" baseline="-250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and C&gt;&gt;C</a:t>
            </a:r>
            <a:r>
              <a:rPr lang="en-US" sz="2800" b="1" baseline="-250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). Drawing by </a:t>
            </a:r>
            <a:r>
              <a:rPr lang="en-US" sz="28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Potao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 Sun.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</a:t>
            </a:r>
            <a:r>
              <a:rPr lang="en-US" sz="2800" baseline="-25000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= (</a:t>
            </a:r>
            <a:r>
              <a:rPr lang="el-GR" sz="28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ε</a:t>
            </a:r>
            <a:r>
              <a:rPr lang="en-US" sz="2800" baseline="-25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AE/C)  if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R</a:t>
            </a:r>
            <a:r>
              <a:rPr lang="en-US" sz="3200" baseline="-25000" dirty="0">
                <a:solidFill>
                  <a:srgbClr val="0000FF"/>
                </a:solidFill>
              </a:rPr>
              <a:t>in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&gt;&gt;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1/(</a:t>
            </a:r>
            <a:r>
              <a:rPr lang="el-GR" sz="2800" dirty="0">
                <a:solidFill>
                  <a:srgbClr val="0000FF"/>
                </a:solidFill>
              </a:rPr>
              <a:t>ω</a:t>
            </a:r>
            <a:r>
              <a:rPr lang="en-US" sz="2800" dirty="0">
                <a:solidFill>
                  <a:srgbClr val="0000FF"/>
                </a:solidFill>
              </a:rPr>
              <a:t>C</a:t>
            </a:r>
            <a:endParaRPr lang="en-US" sz="28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1524000" cy="990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638800"/>
            <a:ext cx="4953000" cy="762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14400"/>
            <a:ext cx="8229600" cy="1477962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br>
              <a:rPr lang="en-US" sz="24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br>
              <a:rPr lang="en-US" sz="24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For a unit-step-function E-field waveform,</a:t>
            </a:r>
            <a:br>
              <a:rPr lang="en-US" sz="36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sz="36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</a:t>
            </a:r>
            <a:r>
              <a:rPr lang="en-US" sz="3600" baseline="-25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</a:t>
            </a:r>
            <a:r>
              <a:rPr lang="en-US" sz="36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= (</a:t>
            </a:r>
            <a:r>
              <a:rPr lang="el-GR" sz="36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ε</a:t>
            </a:r>
            <a:r>
              <a:rPr lang="en-US" sz="3600" baseline="-25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r>
              <a:rPr lang="en-US" sz="36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AE/C) </a:t>
            </a:r>
            <a:r>
              <a:rPr lang="en-US" sz="3600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exp</a:t>
            </a:r>
            <a:r>
              <a:rPr lang="en-US" sz="36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(-t/(</a:t>
            </a:r>
            <a:r>
              <a:rPr lang="en-US" sz="3600" dirty="0">
                <a:solidFill>
                  <a:srgbClr val="0000FF"/>
                </a:solidFill>
                <a:ea typeface="+mn-ea"/>
                <a:cs typeface="+mn-cs"/>
              </a:rPr>
              <a:t>R</a:t>
            </a:r>
            <a:r>
              <a:rPr lang="en-US" sz="3600" baseline="-25000" dirty="0">
                <a:solidFill>
                  <a:srgbClr val="0000FF"/>
                </a:solidFill>
                <a:ea typeface="+mn-ea"/>
                <a:cs typeface="+mn-cs"/>
              </a:rPr>
              <a:t>in</a:t>
            </a:r>
            <a:r>
              <a:rPr lang="en-US" sz="3600" dirty="0">
                <a:solidFill>
                  <a:srgbClr val="0000FF"/>
                </a:solidFill>
                <a:ea typeface="+mn-ea"/>
                <a:cs typeface="+mn-cs"/>
              </a:rPr>
              <a:t>C</a:t>
            </a:r>
            <a:r>
              <a:rPr lang="en-US" sz="36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)),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which becomes 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</a:t>
            </a:r>
            <a:r>
              <a:rPr lang="en-US" sz="3600" b="1" baseline="-25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= (</a:t>
            </a:r>
            <a:r>
              <a:rPr lang="el-GR" sz="36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ε</a:t>
            </a:r>
            <a:r>
              <a:rPr lang="en-US" sz="3600" b="1" baseline="-25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AE/C)  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if</a:t>
            </a:r>
            <a:br>
              <a:rPr lang="en-US" sz="36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85" y="2895600"/>
            <a:ext cx="8229600" cy="3611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u="sng" dirty="0">
                <a:solidFill>
                  <a:srgbClr val="FF0000"/>
                </a:solidFill>
              </a:rPr>
              <a:t>in the time domain</a:t>
            </a:r>
            <a:r>
              <a:rPr lang="en-US" dirty="0">
                <a:solidFill>
                  <a:srgbClr val="0000FF"/>
                </a:solidFill>
              </a:rPr>
              <a:t>: t &lt;&lt; </a:t>
            </a:r>
            <a:r>
              <a:rPr lang="el-GR" dirty="0">
                <a:solidFill>
                  <a:srgbClr val="0000FF"/>
                </a:solidFill>
              </a:rPr>
              <a:t>τ</a:t>
            </a:r>
            <a:r>
              <a:rPr lang="en-US" dirty="0">
                <a:solidFill>
                  <a:srgbClr val="0000FF"/>
                </a:solidFill>
              </a:rPr>
              <a:t>  or  t &lt;&lt; R</a:t>
            </a:r>
            <a:r>
              <a:rPr lang="en-US" baseline="-25000" dirty="0">
                <a:solidFill>
                  <a:srgbClr val="0000FF"/>
                </a:solidFill>
              </a:rPr>
              <a:t>in</a:t>
            </a:r>
            <a:r>
              <a:rPr lang="en-US" dirty="0">
                <a:solidFill>
                  <a:srgbClr val="0000FF"/>
                </a:solidFill>
              </a:rPr>
              <a:t>C (practically impossible for quasi-static fields)</a:t>
            </a:r>
          </a:p>
          <a:p>
            <a:pPr lvl="0">
              <a:spcBef>
                <a:spcPts val="0"/>
              </a:spcBef>
              <a:buFontTx/>
              <a:buChar char="-"/>
            </a:pPr>
            <a:endParaRPr lang="en-US" dirty="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u="sng" dirty="0">
                <a:solidFill>
                  <a:srgbClr val="C00000"/>
                </a:solidFill>
              </a:rPr>
              <a:t>in the frequency domain</a:t>
            </a:r>
            <a:r>
              <a:rPr lang="en-US" dirty="0">
                <a:solidFill>
                  <a:srgbClr val="0000FF"/>
                </a:solidFill>
              </a:rPr>
              <a:t>: 1/(</a:t>
            </a:r>
            <a:r>
              <a:rPr lang="el-GR" dirty="0">
                <a:solidFill>
                  <a:srgbClr val="0000FF"/>
                </a:solidFill>
              </a:rPr>
              <a:t>ω</a:t>
            </a:r>
            <a:r>
              <a:rPr lang="en-US" dirty="0">
                <a:solidFill>
                  <a:srgbClr val="0000FF"/>
                </a:solidFill>
              </a:rPr>
              <a:t>C) &lt;&lt; R</a:t>
            </a:r>
            <a:r>
              <a:rPr lang="en-US" baseline="-25000" dirty="0">
                <a:solidFill>
                  <a:srgbClr val="0000FF"/>
                </a:solidFill>
              </a:rPr>
              <a:t>in</a:t>
            </a:r>
            <a:r>
              <a:rPr lang="en-US" dirty="0">
                <a:solidFill>
                  <a:srgbClr val="0000FF"/>
                </a:solidFill>
              </a:rPr>
              <a:t> =&gt;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f &gt;&gt; 1/(2</a:t>
            </a:r>
            <a:r>
              <a:rPr lang="el-GR" dirty="0">
                <a:solidFill>
                  <a:srgbClr val="0000FF"/>
                </a:solidFill>
              </a:rPr>
              <a:t>π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baseline="-25000" dirty="0" err="1">
                <a:solidFill>
                  <a:srgbClr val="0000FF"/>
                </a:solidFill>
              </a:rPr>
              <a:t>in</a:t>
            </a:r>
            <a:r>
              <a:rPr lang="en-US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) [</a:t>
            </a:r>
            <a:r>
              <a:rPr lang="en-US" u="sng" dirty="0">
                <a:solidFill>
                  <a:srgbClr val="0000FF"/>
                </a:solidFill>
              </a:rPr>
              <a:t>lower frequency response</a:t>
            </a:r>
            <a:r>
              <a:rPr lang="en-US" dirty="0">
                <a:solidFill>
                  <a:srgbClr val="0000FF"/>
                </a:solidFill>
              </a:rPr>
              <a:t>]</a:t>
            </a:r>
            <a:endParaRPr lang="en-US" sz="24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1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9">
            <a:extLst>
              <a:ext uri="{FF2B5EF4-FFF2-40B4-BE49-F238E27FC236}">
                <a16:creationId xmlns:a16="http://schemas.microsoft.com/office/drawing/2014/main" id="{CC20CDBD-F77F-4E83-A3E6-DAA02006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609600"/>
            <a:ext cx="81422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B5073E-5551-4DFF-99D8-E2F6DDCC891A}"/>
              </a:ext>
            </a:extLst>
          </p:cNvPr>
          <p:cNvSpPr txBox="1"/>
          <p:nvPr/>
        </p:nvSpPr>
        <p:spPr>
          <a:xfrm>
            <a:off x="6172200" y="3312989"/>
            <a:ext cx="16478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τ</a:t>
            </a:r>
            <a:r>
              <a:rPr lang="en-US" dirty="0"/>
              <a:t> = 4 s, low gain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19849-BB77-4527-8FDF-A5B5C950BC90}"/>
              </a:ext>
            </a:extLst>
          </p:cNvPr>
          <p:cNvSpPr txBox="1"/>
          <p:nvPr/>
        </p:nvSpPr>
        <p:spPr>
          <a:xfrm>
            <a:off x="7790202" y="4343400"/>
            <a:ext cx="105670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τ</a:t>
            </a:r>
            <a:r>
              <a:rPr lang="en-US" dirty="0"/>
              <a:t> = 70 µs,</a:t>
            </a:r>
          </a:p>
          <a:p>
            <a:r>
              <a:rPr lang="en-US" dirty="0"/>
              <a:t>high gain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1272" y="2286000"/>
            <a:ext cx="3930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1272" y="3974068"/>
            <a:ext cx="3930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34217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60986" y="533400"/>
            <a:ext cx="9342172" cy="2667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3282510"/>
            <a:ext cx="8953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Thevenin equivalent circuit </a:t>
            </a:r>
            <a:r>
              <a:rPr lang="en-US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of electric field antenna shown along with the integrating capacitance and the input impedance of recorder (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usually C&gt;&gt;C</a:t>
            </a:r>
            <a:r>
              <a:rPr lang="en-US" sz="2400" b="1" baseline="-250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and C&gt;&gt;C</a:t>
            </a:r>
            <a:r>
              <a:rPr lang="en-US" sz="2400" b="1" baseline="-25000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</a:t>
            </a:r>
            <a:r>
              <a:rPr lang="en-US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</a:t>
            </a:r>
            <a:r>
              <a:rPr lang="en-US" sz="2400" b="1" baseline="-25000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= I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N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(1/j</a:t>
            </a:r>
            <a:r>
              <a:rPr lang="el-GR" sz="2400" b="1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ω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), where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N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= </a:t>
            </a:r>
            <a:r>
              <a:rPr lang="el-GR" sz="2400" b="1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ε</a:t>
            </a:r>
            <a:r>
              <a:rPr lang="en-US" sz="2400" b="1" baseline="-25000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j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ω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For a unit-step-function E-field waveform,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</a:t>
            </a:r>
            <a:r>
              <a:rPr lang="en-US" sz="2400" baseline="-25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= (</a:t>
            </a:r>
            <a:r>
              <a:rPr lang="el-GR" sz="24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ε</a:t>
            </a:r>
            <a:r>
              <a:rPr lang="en-US" sz="2400" baseline="-25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AE/C)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exp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(-t/(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in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)),</a:t>
            </a:r>
            <a:r>
              <a:rPr lang="en-US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which becomes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</a:t>
            </a:r>
            <a:r>
              <a:rPr lang="en-US" sz="2400" b="1" baseline="-25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= (</a:t>
            </a:r>
            <a:r>
              <a:rPr lang="el-GR" sz="24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ε</a:t>
            </a:r>
            <a:r>
              <a:rPr lang="en-US" sz="2400" b="1" baseline="-25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AE/C) 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if</a:t>
            </a:r>
            <a:endParaRPr lang="en-US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BACD6-64A4-4C7D-9A29-480F1C17447E}"/>
              </a:ext>
            </a:extLst>
          </p:cNvPr>
          <p:cNvSpPr txBox="1"/>
          <p:nvPr/>
        </p:nvSpPr>
        <p:spPr>
          <a:xfrm>
            <a:off x="0" y="586740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- in the time domain: t &lt;&lt; </a:t>
            </a:r>
            <a:r>
              <a:rPr lang="el-GR" sz="2000" dirty="0">
                <a:solidFill>
                  <a:srgbClr val="0000FF"/>
                </a:solidFill>
              </a:rPr>
              <a:t>τ</a:t>
            </a:r>
            <a:r>
              <a:rPr lang="en-US" sz="2000" dirty="0">
                <a:solidFill>
                  <a:srgbClr val="0000FF"/>
                </a:solidFill>
              </a:rPr>
              <a:t>  or  t &lt;&lt; R</a:t>
            </a:r>
            <a:r>
              <a:rPr lang="en-US" sz="2000" baseline="-25000" dirty="0">
                <a:solidFill>
                  <a:srgbClr val="0000FF"/>
                </a:solidFill>
              </a:rPr>
              <a:t>in</a:t>
            </a:r>
            <a:r>
              <a:rPr lang="en-US" sz="2000" dirty="0">
                <a:solidFill>
                  <a:srgbClr val="0000FF"/>
                </a:solidFill>
              </a:rPr>
              <a:t>C (practically impossible for quasi-static fields)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- in the frequency domain: 1/(</a:t>
            </a:r>
            <a:r>
              <a:rPr lang="el-GR" sz="2000" dirty="0">
                <a:solidFill>
                  <a:srgbClr val="0000FF"/>
                </a:solidFill>
              </a:rPr>
              <a:t>ω</a:t>
            </a:r>
            <a:r>
              <a:rPr lang="en-US" sz="2000" dirty="0">
                <a:solidFill>
                  <a:srgbClr val="0000FF"/>
                </a:solidFill>
              </a:rPr>
              <a:t>C) &lt;&lt; R</a:t>
            </a:r>
            <a:r>
              <a:rPr lang="en-US" sz="2000" baseline="-25000" dirty="0">
                <a:solidFill>
                  <a:srgbClr val="0000FF"/>
                </a:solidFill>
              </a:rPr>
              <a:t>in</a:t>
            </a:r>
            <a:r>
              <a:rPr lang="en-US" sz="2000" dirty="0">
                <a:solidFill>
                  <a:srgbClr val="0000FF"/>
                </a:solidFill>
              </a:rPr>
              <a:t> =&gt;  f &gt;&gt; 1/(2</a:t>
            </a:r>
            <a:r>
              <a:rPr lang="el-GR" sz="2000" dirty="0">
                <a:solidFill>
                  <a:srgbClr val="0000FF"/>
                </a:solidFill>
              </a:rPr>
              <a:t>π</a:t>
            </a:r>
            <a:r>
              <a:rPr lang="en-US" sz="2000" dirty="0" err="1">
                <a:solidFill>
                  <a:srgbClr val="0000FF"/>
                </a:solidFill>
              </a:rPr>
              <a:t>R</a:t>
            </a:r>
            <a:r>
              <a:rPr lang="en-US" sz="2000" baseline="-25000" dirty="0" err="1">
                <a:solidFill>
                  <a:srgbClr val="0000FF"/>
                </a:solidFill>
              </a:rPr>
              <a:t>in</a:t>
            </a:r>
            <a:r>
              <a:rPr lang="en-US" sz="2000" dirty="0" err="1">
                <a:solidFill>
                  <a:srgbClr val="0000FF"/>
                </a:solidFill>
              </a:rPr>
              <a:t>C</a:t>
            </a:r>
            <a:r>
              <a:rPr lang="en-US" sz="2000" dirty="0">
                <a:solidFill>
                  <a:srgbClr val="0000FF"/>
                </a:solidFill>
              </a:rPr>
              <a:t>) [lower frequency response]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13716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Research\Lighnint course TA Fall 2015\Test and HA\Lectures\Chapter 7\Ch_7_Figures\Fig. 7.1 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52400"/>
            <a:ext cx="4962458" cy="646901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29200" y="1754877"/>
            <a:ext cx="3886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Flat-plate antenna 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for measuring electric field (vertical cross-section and plan views) suitable for flush-mounting in the earth. Drawing by </a:t>
            </a:r>
            <a:r>
              <a:rPr lang="en-US" sz="28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Potao</a:t>
            </a:r>
            <a:r>
              <a:rPr lang="en-US" sz="2800" dirty="0">
                <a:latin typeface="Arial" pitchFamily="34" charset="0"/>
                <a:ea typeface="SimSun" pitchFamily="2" charset="-122"/>
                <a:cs typeface="Arial" pitchFamily="34" charset="0"/>
              </a:rPr>
              <a:t> Sun.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020762"/>
          </a:xfrm>
        </p:spPr>
        <p:txBody>
          <a:bodyPr/>
          <a:lstStyle/>
          <a:p>
            <a:r>
              <a:rPr lang="en-US" dirty="0"/>
              <a:t>Flat-plate antenna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08" y="1600200"/>
            <a:ext cx="51699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82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1497</Words>
  <Application>Microsoft Office PowerPoint</Application>
  <PresentationFormat>On-screen Show (4:3)</PresentationFormat>
  <Paragraphs>210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Calibri Light</vt:lpstr>
      <vt:lpstr>CG Times</vt:lpstr>
      <vt:lpstr>Times New Roman</vt:lpstr>
      <vt:lpstr>Verdana</vt:lpstr>
      <vt:lpstr>Office Theme</vt:lpstr>
      <vt:lpstr>1_Office Theme</vt:lpstr>
      <vt:lpstr>11_Office Theme</vt:lpstr>
      <vt:lpstr>3_Office Theme</vt:lpstr>
      <vt:lpstr>26_Office Theme</vt:lpstr>
      <vt:lpstr>23_Office Theme</vt:lpstr>
      <vt:lpstr>2_Office Theme</vt:lpstr>
      <vt:lpstr>Equation</vt:lpstr>
      <vt:lpstr>7. Measurements of lightning electric and magnetic fields</vt:lpstr>
      <vt:lpstr>PowerPoint Presentation</vt:lpstr>
      <vt:lpstr>PowerPoint Presentation</vt:lpstr>
      <vt:lpstr>PowerPoint Presentation</vt:lpstr>
      <vt:lpstr>  For a unit-step-function E-field waveform, Vout = (ε0AE/C) exp(-t/(RinC)),which becomes Vout = (ε0AE/C)  if </vt:lpstr>
      <vt:lpstr>PowerPoint Presentation</vt:lpstr>
      <vt:lpstr>PowerPoint Presentation</vt:lpstr>
      <vt:lpstr>PowerPoint Presentation</vt:lpstr>
      <vt:lpstr>Flat-plate antenna</vt:lpstr>
      <vt:lpstr>PowerPoint Presentation</vt:lpstr>
      <vt:lpstr>(a) Flat-plate antenna flush with ground (no field enhancement), (b) elevated flat-plate antenna, and  (c) elevated flat-plate antenna on the top of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Tran</dc:creator>
  <cp:lastModifiedBy>VAR</cp:lastModifiedBy>
  <cp:revision>52</cp:revision>
  <dcterms:created xsi:type="dcterms:W3CDTF">2006-08-16T00:00:00Z</dcterms:created>
  <dcterms:modified xsi:type="dcterms:W3CDTF">2021-04-12T18:50:12Z</dcterms:modified>
</cp:coreProperties>
</file>